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76" r:id="rId4"/>
    <p:sldId id="274" r:id="rId5"/>
    <p:sldId id="277" r:id="rId6"/>
    <p:sldId id="278" r:id="rId7"/>
    <p:sldId id="279" r:id="rId8"/>
    <p:sldId id="280" r:id="rId9"/>
    <p:sldId id="281" r:id="rId10"/>
    <p:sldId id="282" r:id="rId11"/>
    <p:sldId id="283" r:id="rId12"/>
    <p:sldId id="284"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228600"/>
            <a:ext cx="28194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TITLE </a:t>
            </a:r>
            <a:r>
              <a:rPr lang="en-US" sz="1100" b="1" dirty="0" smtClean="0">
                <a:latin typeface="Times New Roman" pitchFamily="18" charset="0"/>
                <a:cs typeface="Times New Roman" pitchFamily="18" charset="0"/>
              </a:rPr>
              <a:t>(Times New Roman, 28)</a:t>
            </a:r>
            <a:endParaRPr lang="en-US" sz="1100" b="1" dirty="0">
              <a:latin typeface="Times New Roman" pitchFamily="18" charset="0"/>
              <a:cs typeface="Times New Roman" pitchFamily="18" charset="0"/>
            </a:endParaRPr>
          </a:p>
        </p:txBody>
      </p:sp>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p:cNvSpPr txBox="1"/>
          <p:nvPr/>
        </p:nvSpPr>
        <p:spPr>
          <a:xfrm>
            <a:off x="3124200" y="1676400"/>
            <a:ext cx="3505200" cy="923330"/>
          </a:xfrm>
          <a:prstGeom prst="rect">
            <a:avLst/>
          </a:prstGeom>
          <a:noFill/>
        </p:spPr>
        <p:txBody>
          <a:bodyPr wrap="square" rtlCol="0">
            <a:spAutoFit/>
          </a:bodyPr>
          <a:lstStyle/>
          <a:p>
            <a:pPr algn="ctr">
              <a:lnSpc>
                <a:spcPct val="150000"/>
              </a:lnSpc>
            </a:pPr>
            <a:r>
              <a:rPr lang="en-US" sz="2000" b="1" dirty="0" smtClean="0">
                <a:latin typeface="Times New Roman" pitchFamily="18" charset="0"/>
                <a:cs typeface="Times New Roman" pitchFamily="18" charset="0"/>
              </a:rPr>
              <a:t>Author(s) Name </a:t>
            </a:r>
            <a:r>
              <a:rPr lang="en-US" sz="1100" b="1" dirty="0">
                <a:latin typeface="Times New Roman" pitchFamily="18" charset="0"/>
                <a:cs typeface="Times New Roman" pitchFamily="18" charset="0"/>
              </a:rPr>
              <a:t>(Times </a:t>
            </a:r>
            <a:r>
              <a:rPr lang="en-US" sz="1100" b="1" dirty="0" smtClean="0">
                <a:latin typeface="Times New Roman" pitchFamily="18" charset="0"/>
                <a:cs typeface="Times New Roman" pitchFamily="18" charset="0"/>
              </a:rPr>
              <a:t>New Roman</a:t>
            </a:r>
            <a:r>
              <a:rPr lang="en-US" sz="1100" b="1" dirty="0">
                <a:latin typeface="Times New Roman" pitchFamily="18" charset="0"/>
                <a:cs typeface="Times New Roman" pitchFamily="18" charset="0"/>
              </a:rPr>
              <a:t>, </a:t>
            </a:r>
            <a:r>
              <a:rPr lang="en-US" sz="1100" b="1" dirty="0" smtClean="0">
                <a:latin typeface="Times New Roman" pitchFamily="18" charset="0"/>
                <a:cs typeface="Times New Roman" pitchFamily="18" charset="0"/>
              </a:rPr>
              <a:t>20)</a:t>
            </a:r>
          </a:p>
          <a:p>
            <a:pPr algn="ctr">
              <a:lnSpc>
                <a:spcPct val="150000"/>
              </a:lnSpc>
            </a:pPr>
            <a:r>
              <a:rPr lang="en-US" sz="1600" b="1" dirty="0" smtClean="0">
                <a:latin typeface="Times New Roman" pitchFamily="18" charset="0"/>
                <a:cs typeface="Times New Roman" pitchFamily="18" charset="0"/>
              </a:rPr>
              <a:t>Affiliations </a:t>
            </a:r>
            <a:r>
              <a:rPr lang="en-US" sz="1100" b="1" dirty="0">
                <a:latin typeface="Times New Roman" pitchFamily="18" charset="0"/>
                <a:cs typeface="Times New Roman" pitchFamily="18" charset="0"/>
              </a:rPr>
              <a:t>(Times </a:t>
            </a:r>
            <a:r>
              <a:rPr lang="en-US" sz="1100" b="1" dirty="0" smtClean="0">
                <a:latin typeface="Times New Roman" pitchFamily="18" charset="0"/>
                <a:cs typeface="Times New Roman" pitchFamily="18" charset="0"/>
              </a:rPr>
              <a:t>New Roman</a:t>
            </a:r>
            <a:r>
              <a:rPr lang="en-US" sz="1100" b="1" dirty="0">
                <a:latin typeface="Times New Roman" pitchFamily="18" charset="0"/>
                <a:cs typeface="Times New Roman" pitchFamily="18" charset="0"/>
              </a:rPr>
              <a:t>, </a:t>
            </a:r>
            <a:r>
              <a:rPr lang="en-US" sz="1100" b="1" dirty="0" smtClean="0">
                <a:latin typeface="Times New Roman" pitchFamily="18" charset="0"/>
                <a:cs typeface="Times New Roman" pitchFamily="18" charset="0"/>
              </a:rPr>
              <a:t>16)</a:t>
            </a:r>
            <a:endParaRPr lang="en-US" sz="1100" b="1" dirty="0">
              <a:latin typeface="Times New Roman" pitchFamily="18" charset="0"/>
              <a:cs typeface="Times New Roman" pitchFamily="18" charset="0"/>
            </a:endParaRPr>
          </a:p>
        </p:txBody>
      </p:sp>
      <p:sp>
        <p:nvSpPr>
          <p:cNvPr id="8" name="TextBox 7"/>
          <p:cNvSpPr txBox="1"/>
          <p:nvPr/>
        </p:nvSpPr>
        <p:spPr>
          <a:xfrm>
            <a:off x="3124200" y="3068729"/>
            <a:ext cx="3505200" cy="498663"/>
          </a:xfrm>
          <a:prstGeom prst="rect">
            <a:avLst/>
          </a:prstGeom>
          <a:noFill/>
        </p:spPr>
        <p:txBody>
          <a:bodyPr wrap="square" rtlCol="0">
            <a:spAutoFit/>
          </a:bodyPr>
          <a:lstStyle/>
          <a:p>
            <a:pPr algn="ctr">
              <a:lnSpc>
                <a:spcPct val="150000"/>
              </a:lnSpc>
            </a:pPr>
            <a:r>
              <a:rPr lang="en-US" sz="2000" b="1" dirty="0" smtClean="0">
                <a:latin typeface="Times New Roman" pitchFamily="18" charset="0"/>
                <a:cs typeface="Times New Roman" pitchFamily="18" charset="0"/>
              </a:rPr>
              <a:t>Paper ID: </a:t>
            </a:r>
            <a:r>
              <a:rPr lang="en-US" sz="1100" b="1" dirty="0">
                <a:latin typeface="Times New Roman" pitchFamily="18" charset="0"/>
                <a:cs typeface="Times New Roman" pitchFamily="18" charset="0"/>
              </a:rPr>
              <a:t>(Times New Roman, 20</a:t>
            </a:r>
            <a:r>
              <a:rPr lang="en-US" sz="1100" b="1" dirty="0" smtClean="0">
                <a:latin typeface="Times New Roman" pitchFamily="18" charset="0"/>
                <a:cs typeface="Times New Roman" pitchFamily="18" charset="0"/>
              </a:rPr>
              <a:t>)</a:t>
            </a:r>
            <a:endParaRPr lang="en-US" sz="1100" b="1" dirty="0">
              <a:latin typeface="Times New Roman" pitchFamily="18" charset="0"/>
              <a:cs typeface="Times New Roman" pitchFamily="18" charset="0"/>
            </a:endParaRPr>
          </a:p>
        </p:txBody>
      </p:sp>
      <p:sp>
        <p:nvSpPr>
          <p:cNvPr id="9" name="TextBox 8"/>
          <p:cNvSpPr txBox="1"/>
          <p:nvPr/>
        </p:nvSpPr>
        <p:spPr>
          <a:xfrm>
            <a:off x="3124200" y="4191000"/>
            <a:ext cx="3657600" cy="923330"/>
          </a:xfrm>
          <a:prstGeom prst="rect">
            <a:avLst/>
          </a:prstGeom>
          <a:noFill/>
        </p:spPr>
        <p:txBody>
          <a:bodyPr wrap="square" rtlCol="0">
            <a:spAutoFit/>
          </a:bodyPr>
          <a:lstStyle/>
          <a:p>
            <a:pPr algn="ctr">
              <a:lnSpc>
                <a:spcPct val="150000"/>
              </a:lnSpc>
            </a:pPr>
            <a:r>
              <a:rPr lang="en-US" sz="2000" b="1" dirty="0" smtClean="0">
                <a:latin typeface="Times New Roman" pitchFamily="18" charset="0"/>
                <a:cs typeface="Times New Roman" pitchFamily="18" charset="0"/>
              </a:rPr>
              <a:t>PRESENTED BY </a:t>
            </a:r>
            <a:r>
              <a:rPr lang="en-US" sz="1100" b="1" dirty="0">
                <a:latin typeface="Times New Roman" pitchFamily="18" charset="0"/>
                <a:cs typeface="Times New Roman" pitchFamily="18" charset="0"/>
              </a:rPr>
              <a:t>(Times New Roman, 20</a:t>
            </a:r>
            <a:r>
              <a:rPr lang="en-US" sz="1100" b="1" dirty="0" smtClean="0">
                <a:latin typeface="Times New Roman" pitchFamily="18" charset="0"/>
                <a:cs typeface="Times New Roman" pitchFamily="18" charset="0"/>
              </a:rPr>
              <a:t>)</a:t>
            </a:r>
          </a:p>
          <a:p>
            <a:pPr algn="ctr">
              <a:lnSpc>
                <a:spcPct val="150000"/>
              </a:lnSpc>
            </a:pPr>
            <a:r>
              <a:rPr lang="en-US" sz="1600" b="1" dirty="0" smtClean="0">
                <a:latin typeface="Times New Roman" pitchFamily="18" charset="0"/>
                <a:cs typeface="Times New Roman" pitchFamily="18" charset="0"/>
              </a:rPr>
              <a:t>Name </a:t>
            </a:r>
            <a:r>
              <a:rPr lang="en-US" sz="1100" b="1" dirty="0">
                <a:latin typeface="Times New Roman" pitchFamily="18" charset="0"/>
                <a:cs typeface="Times New Roman" pitchFamily="18" charset="0"/>
              </a:rPr>
              <a:t>(Times New Roman, </a:t>
            </a:r>
            <a:r>
              <a:rPr lang="en-US" sz="1100" b="1" dirty="0" smtClean="0">
                <a:latin typeface="Times New Roman" pitchFamily="18" charset="0"/>
                <a:cs typeface="Times New Roman" pitchFamily="18" charset="0"/>
              </a:rPr>
              <a:t>16)</a:t>
            </a:r>
            <a:endParaRPr lang="en-US" sz="1100" b="1" dirty="0">
              <a:latin typeface="Times New Roman" pitchFamily="18" charset="0"/>
              <a:cs typeface="Times New Roman" pitchFamily="18" charset="0"/>
            </a:endParaRPr>
          </a:p>
        </p:txBody>
      </p:sp>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11" name="TextBox 10"/>
          <p:cNvSpPr txBox="1"/>
          <p:nvPr/>
        </p:nvSpPr>
        <p:spPr>
          <a:xfrm>
            <a:off x="3276600" y="116343"/>
            <a:ext cx="38100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CONTENTS </a:t>
            </a:r>
            <a:r>
              <a:rPr lang="en-US" sz="1100" b="1" dirty="0">
                <a:latin typeface="Times New Roman" pitchFamily="18" charset="0"/>
                <a:cs typeface="Times New Roman" pitchFamily="18" charset="0"/>
              </a:rPr>
              <a:t>(Times New Roman, 28)</a:t>
            </a:r>
          </a:p>
        </p:txBody>
      </p:sp>
      <p:sp>
        <p:nvSpPr>
          <p:cNvPr id="12" name="TextBox 11"/>
          <p:cNvSpPr txBox="1"/>
          <p:nvPr/>
        </p:nvSpPr>
        <p:spPr>
          <a:xfrm>
            <a:off x="2459514" y="2133600"/>
            <a:ext cx="3810000" cy="923330"/>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Please specify the list of contents in the upcoming slides.</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9" name="TextBox 8"/>
          <p:cNvSpPr txBox="1"/>
          <p:nvPr/>
        </p:nvSpPr>
        <p:spPr>
          <a:xfrm>
            <a:off x="3200400" y="116343"/>
            <a:ext cx="46482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INTRODUCTION </a:t>
            </a:r>
            <a:r>
              <a:rPr lang="en-US" sz="1100" b="1" dirty="0">
                <a:latin typeface="Times New Roman" pitchFamily="18" charset="0"/>
                <a:cs typeface="Times New Roman" pitchFamily="18" charset="0"/>
              </a:rPr>
              <a:t>(Times New Roman, 28)</a:t>
            </a:r>
          </a:p>
        </p:txBody>
      </p:sp>
      <p:sp>
        <p:nvSpPr>
          <p:cNvPr id="11" name="TextBox 10"/>
          <p:cNvSpPr txBox="1"/>
          <p:nvPr/>
        </p:nvSpPr>
        <p:spPr>
          <a:xfrm>
            <a:off x="2857500" y="2133600"/>
            <a:ext cx="3810000" cy="2585323"/>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Share some basic details about the present research e.g., motivations and significance of the research. Graphical representation and flowchart are highly desirable for this slide.</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9" name="TextBox 8"/>
          <p:cNvSpPr txBox="1"/>
          <p:nvPr/>
        </p:nvSpPr>
        <p:spPr>
          <a:xfrm>
            <a:off x="3429000" y="116343"/>
            <a:ext cx="40386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OBJECTIVES </a:t>
            </a:r>
            <a:r>
              <a:rPr lang="en-US" sz="1100" b="1" dirty="0">
                <a:latin typeface="Times New Roman" pitchFamily="18" charset="0"/>
                <a:cs typeface="Times New Roman" pitchFamily="18" charset="0"/>
              </a:rPr>
              <a:t>(Times New Roman, 28)</a:t>
            </a:r>
          </a:p>
        </p:txBody>
      </p:sp>
      <p:sp>
        <p:nvSpPr>
          <p:cNvPr id="13" name="TextBox 12"/>
          <p:cNvSpPr txBox="1"/>
          <p:nvPr/>
        </p:nvSpPr>
        <p:spPr>
          <a:xfrm>
            <a:off x="2781300" y="2133600"/>
            <a:ext cx="3810000" cy="1338828"/>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Please specify the core objectives of the present research in few bullet points.</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13" name="TextBox 12"/>
          <p:cNvSpPr txBox="1"/>
          <p:nvPr/>
        </p:nvSpPr>
        <p:spPr>
          <a:xfrm>
            <a:off x="1463040" y="116343"/>
            <a:ext cx="6858000" cy="1384995"/>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MATERIALS AND METHODS/EXPERIMENTAL PROCEDURE </a:t>
            </a:r>
            <a:r>
              <a:rPr lang="en-US" sz="1100" b="1" dirty="0">
                <a:latin typeface="Times New Roman" pitchFamily="18" charset="0"/>
                <a:cs typeface="Times New Roman" pitchFamily="18" charset="0"/>
              </a:rPr>
              <a:t>(Times New Roman, 28)</a:t>
            </a:r>
          </a:p>
        </p:txBody>
      </p:sp>
      <p:sp>
        <p:nvSpPr>
          <p:cNvPr id="14" name="TextBox 13"/>
          <p:cNvSpPr txBox="1"/>
          <p:nvPr/>
        </p:nvSpPr>
        <p:spPr>
          <a:xfrm>
            <a:off x="2857500" y="2133600"/>
            <a:ext cx="3810000" cy="2585323"/>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Modify the heading according to your requirements. Describe briefly about the methodologies, experimental set up, statistical analysis and mathematical computations in this slide</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9" name="TextBox 8"/>
          <p:cNvSpPr txBox="1"/>
          <p:nvPr/>
        </p:nvSpPr>
        <p:spPr>
          <a:xfrm>
            <a:off x="1463040" y="116343"/>
            <a:ext cx="6858000" cy="1384995"/>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MATERIALS AND METHODS/EXPERIMENTAL PROCEDURE (CONTD…) </a:t>
            </a:r>
            <a:r>
              <a:rPr lang="en-US" sz="1100" b="1" dirty="0">
                <a:latin typeface="Times New Roman" pitchFamily="18" charset="0"/>
                <a:cs typeface="Times New Roman" pitchFamily="18" charset="0"/>
              </a:rPr>
              <a:t>(Times New Roman, 28)</a:t>
            </a:r>
          </a:p>
        </p:txBody>
      </p:sp>
      <p:sp>
        <p:nvSpPr>
          <p:cNvPr id="11" name="TextBox 10"/>
          <p:cNvSpPr txBox="1"/>
          <p:nvPr/>
        </p:nvSpPr>
        <p:spPr>
          <a:xfrm>
            <a:off x="2857500" y="2133600"/>
            <a:ext cx="3810000" cy="3416320"/>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You may proceed with the materials and methods section in this slide as well if not entirely fit in the previous slide. You may delete this slide if the </a:t>
            </a:r>
            <a:r>
              <a:rPr lang="en-US" b="1" dirty="0">
                <a:latin typeface="Times New Roman" pitchFamily="18" charset="0"/>
                <a:cs typeface="Times New Roman" pitchFamily="18" charset="0"/>
              </a:rPr>
              <a:t>entire </a:t>
            </a:r>
            <a:r>
              <a:rPr lang="en-US" b="1" dirty="0" smtClean="0">
                <a:latin typeface="Times New Roman" pitchFamily="18" charset="0"/>
                <a:cs typeface="Times New Roman" pitchFamily="18" charset="0"/>
              </a:rPr>
              <a:t>experimental procedure gets fitted into one slide. It should be noted that maximum two slides are allowed for the methodology section.</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12" name="TextBox 11"/>
          <p:cNvSpPr txBox="1"/>
          <p:nvPr/>
        </p:nvSpPr>
        <p:spPr>
          <a:xfrm>
            <a:off x="1463040" y="116343"/>
            <a:ext cx="68580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RESULTS AND DISCUSSION </a:t>
            </a:r>
            <a:r>
              <a:rPr lang="en-US" sz="1100" b="1" dirty="0">
                <a:latin typeface="Times New Roman" pitchFamily="18" charset="0"/>
                <a:cs typeface="Times New Roman" pitchFamily="18" charset="0"/>
              </a:rPr>
              <a:t>(Times New Roman, 28)</a:t>
            </a:r>
          </a:p>
        </p:txBody>
      </p:sp>
      <p:sp>
        <p:nvSpPr>
          <p:cNvPr id="13" name="TextBox 12"/>
          <p:cNvSpPr txBox="1"/>
          <p:nvPr/>
        </p:nvSpPr>
        <p:spPr>
          <a:xfrm>
            <a:off x="2743200" y="2133600"/>
            <a:ext cx="3810000" cy="1754326"/>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Please specify the core outcomes derived from the ongoing research. Graphs </a:t>
            </a:r>
            <a:r>
              <a:rPr lang="en-US" b="1" dirty="0">
                <a:latin typeface="Times New Roman" pitchFamily="18" charset="0"/>
                <a:cs typeface="Times New Roman" pitchFamily="18" charset="0"/>
              </a:rPr>
              <a:t>and </a:t>
            </a:r>
            <a:r>
              <a:rPr lang="en-US" b="1" dirty="0" smtClean="0">
                <a:latin typeface="Times New Roman" pitchFamily="18" charset="0"/>
                <a:cs typeface="Times New Roman" pitchFamily="18" charset="0"/>
              </a:rPr>
              <a:t>figures are </a:t>
            </a:r>
            <a:r>
              <a:rPr lang="en-US" b="1" dirty="0">
                <a:latin typeface="Times New Roman" pitchFamily="18" charset="0"/>
                <a:cs typeface="Times New Roman" pitchFamily="18" charset="0"/>
              </a:rPr>
              <a:t>highly </a:t>
            </a:r>
            <a:r>
              <a:rPr lang="en-US" b="1" dirty="0" smtClean="0">
                <a:latin typeface="Times New Roman" pitchFamily="18" charset="0"/>
                <a:cs typeface="Times New Roman" pitchFamily="18" charset="0"/>
              </a:rPr>
              <a:t>desirable </a:t>
            </a:r>
            <a:r>
              <a:rPr lang="en-US" b="1" dirty="0">
                <a:latin typeface="Times New Roman" pitchFamily="18" charset="0"/>
                <a:cs typeface="Times New Roman" pitchFamily="18" charset="0"/>
              </a:rPr>
              <a:t>for this slide.</a:t>
            </a: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9" name="TextBox 8"/>
          <p:cNvSpPr txBox="1"/>
          <p:nvPr/>
        </p:nvSpPr>
        <p:spPr>
          <a:xfrm>
            <a:off x="1463040" y="116343"/>
            <a:ext cx="6858000" cy="692497"/>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RESULTS AND DISCUSSION (CONTD…) </a:t>
            </a:r>
            <a:r>
              <a:rPr lang="en-US" sz="1100" b="1" dirty="0">
                <a:latin typeface="Times New Roman" pitchFamily="18" charset="0"/>
                <a:cs typeface="Times New Roman" pitchFamily="18" charset="0"/>
              </a:rPr>
              <a:t>(Times New Roman, 28)</a:t>
            </a:r>
          </a:p>
        </p:txBody>
      </p:sp>
      <p:sp>
        <p:nvSpPr>
          <p:cNvPr id="11" name="TextBox 10"/>
          <p:cNvSpPr txBox="1"/>
          <p:nvPr/>
        </p:nvSpPr>
        <p:spPr>
          <a:xfrm>
            <a:off x="2857500" y="1905000"/>
            <a:ext cx="3810000" cy="3366563"/>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You may continue with </a:t>
            </a:r>
            <a:r>
              <a:rPr lang="en-US" b="1" dirty="0">
                <a:latin typeface="Times New Roman" pitchFamily="18" charset="0"/>
                <a:cs typeface="Times New Roman" pitchFamily="18" charset="0"/>
              </a:rPr>
              <a:t>the </a:t>
            </a:r>
            <a:r>
              <a:rPr lang="en-US" b="1" dirty="0" smtClean="0">
                <a:latin typeface="Times New Roman" pitchFamily="18" charset="0"/>
                <a:cs typeface="Times New Roman" pitchFamily="18" charset="0"/>
              </a:rPr>
              <a:t>results and discussion in this slide as well if not entirely fit in the previous slide. You may delete this slide if the entire results and discussion gets fitted into one slide. It should be noted that maximum two slides are allowed for </a:t>
            </a:r>
            <a:r>
              <a:rPr lang="en-US" b="1" dirty="0">
                <a:latin typeface="Times New Roman" pitchFamily="18" charset="0"/>
                <a:cs typeface="Times New Roman" pitchFamily="18" charset="0"/>
              </a:rPr>
              <a:t>the </a:t>
            </a:r>
            <a:r>
              <a:rPr lang="en-US" b="1" dirty="0" smtClean="0">
                <a:latin typeface="Times New Roman" pitchFamily="18" charset="0"/>
                <a:cs typeface="Times New Roman" pitchFamily="18" charset="0"/>
              </a:rPr>
              <a:t>results and discussion  section.</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12" name="TextBox 11"/>
          <p:cNvSpPr txBox="1"/>
          <p:nvPr/>
        </p:nvSpPr>
        <p:spPr>
          <a:xfrm>
            <a:off x="2667000" y="104150"/>
            <a:ext cx="39624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VALIDATION </a:t>
            </a:r>
            <a:r>
              <a:rPr lang="en-US" sz="1100" b="1" dirty="0">
                <a:latin typeface="Times New Roman" pitchFamily="18" charset="0"/>
                <a:cs typeface="Times New Roman" pitchFamily="18" charset="0"/>
              </a:rPr>
              <a:t>(Times New Roman, 28)</a:t>
            </a:r>
          </a:p>
        </p:txBody>
      </p:sp>
      <p:sp>
        <p:nvSpPr>
          <p:cNvPr id="13" name="TextBox 12"/>
          <p:cNvSpPr txBox="1"/>
          <p:nvPr/>
        </p:nvSpPr>
        <p:spPr>
          <a:xfrm>
            <a:off x="2857500" y="1905000"/>
            <a:ext cx="3810000" cy="2169825"/>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Show the validation of the analysis in this slide. Delete this slide if validation is not applicable to your research or the validation is combined with the results section.</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9" name="TextBox 8"/>
          <p:cNvSpPr txBox="1"/>
          <p:nvPr/>
        </p:nvSpPr>
        <p:spPr>
          <a:xfrm>
            <a:off x="1676400" y="104150"/>
            <a:ext cx="57912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CONCLUSIONS </a:t>
            </a:r>
            <a:r>
              <a:rPr lang="en-US" sz="1100" b="1" dirty="0">
                <a:latin typeface="Times New Roman" pitchFamily="18" charset="0"/>
                <a:cs typeface="Times New Roman" pitchFamily="18" charset="0"/>
              </a:rPr>
              <a:t>(Times New Roman, 28)</a:t>
            </a:r>
          </a:p>
        </p:txBody>
      </p:sp>
      <p:sp>
        <p:nvSpPr>
          <p:cNvPr id="11" name="TextBox 10"/>
          <p:cNvSpPr txBox="1"/>
          <p:nvPr/>
        </p:nvSpPr>
        <p:spPr>
          <a:xfrm>
            <a:off x="2857500" y="1905000"/>
            <a:ext cx="3810000" cy="2120068"/>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Briefly state the concluding remarks about the research. Include the managerial implications, future scope and limitations of the research in this slide</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12" name="TextBox 11"/>
          <p:cNvSpPr txBox="1"/>
          <p:nvPr/>
        </p:nvSpPr>
        <p:spPr>
          <a:xfrm>
            <a:off x="1295400" y="116343"/>
            <a:ext cx="64008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REFERENCES </a:t>
            </a:r>
            <a:r>
              <a:rPr lang="en-US" sz="1100" b="1" dirty="0" smtClean="0">
                <a:latin typeface="Times New Roman" pitchFamily="18" charset="0"/>
                <a:cs typeface="Times New Roman" pitchFamily="18" charset="0"/>
              </a:rPr>
              <a:t>(Times </a:t>
            </a:r>
            <a:r>
              <a:rPr lang="en-US" sz="1100" b="1" dirty="0">
                <a:latin typeface="Times New Roman" pitchFamily="18" charset="0"/>
                <a:cs typeface="Times New Roman" pitchFamily="18" charset="0"/>
              </a:rPr>
              <a:t>New Roman, 28)</a:t>
            </a:r>
          </a:p>
        </p:txBody>
      </p:sp>
      <p:sp>
        <p:nvSpPr>
          <p:cNvPr id="13" name="TextBox 12"/>
          <p:cNvSpPr txBox="1"/>
          <p:nvPr/>
        </p:nvSpPr>
        <p:spPr>
          <a:xfrm>
            <a:off x="2857500" y="1905000"/>
            <a:ext cx="3810000" cy="1754326"/>
          </a:xfrm>
          <a:prstGeom prst="rect">
            <a:avLst/>
          </a:prstGeom>
          <a:noFill/>
        </p:spPr>
        <p:txBody>
          <a:bodyPr wrap="square" rtlCol="0">
            <a:spAutoFit/>
          </a:bodyPr>
          <a:lstStyle/>
          <a:p>
            <a:pPr algn="ctr">
              <a:lnSpc>
                <a:spcPct val="150000"/>
              </a:lnSpc>
            </a:pPr>
            <a:r>
              <a:rPr lang="en-US" b="1" dirty="0" smtClean="0">
                <a:latin typeface="Times New Roman" pitchFamily="18" charset="0"/>
                <a:cs typeface="Times New Roman" pitchFamily="18" charset="0"/>
              </a:rPr>
              <a:t>Include some reference articles from peer-reviewed international journals along with DOI from which some ideas  have been adopted.</a:t>
            </a:r>
            <a:endParaRPr lang="en-US" sz="9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ENOVO\Downloads\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65988" y="6288875"/>
            <a:ext cx="1878012" cy="5691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766170" y="6319521"/>
            <a:ext cx="5471160" cy="507831"/>
          </a:xfrm>
          <a:prstGeom prst="rect">
            <a:avLst/>
          </a:prstGeom>
          <a:noFill/>
        </p:spPr>
        <p:txBody>
          <a:bodyPr wrap="square" rtlCol="0">
            <a:spAutoFit/>
          </a:bodyPr>
          <a:lstStyle/>
          <a:p>
            <a:pPr algn="ctr">
              <a:lnSpc>
                <a:spcPct val="150000"/>
              </a:lnSpc>
            </a:pPr>
            <a:r>
              <a:rPr lang="en-US" sz="900" b="1" dirty="0" smtClean="0">
                <a:latin typeface="Times New Roman" pitchFamily="18" charset="0"/>
                <a:cs typeface="Times New Roman" pitchFamily="18" charset="0"/>
              </a:rPr>
              <a:t>North East AI Summit: </a:t>
            </a:r>
            <a:r>
              <a:rPr lang="en-US" sz="900" b="1" dirty="0" err="1" smtClean="0">
                <a:latin typeface="Times New Roman" pitchFamily="18" charset="0"/>
                <a:cs typeface="Times New Roman" pitchFamily="18" charset="0"/>
              </a:rPr>
              <a:t>Unravelling</a:t>
            </a:r>
            <a:r>
              <a:rPr lang="en-US" sz="900" b="1" dirty="0" smtClean="0">
                <a:latin typeface="Times New Roman" pitchFamily="18" charset="0"/>
                <a:cs typeface="Times New Roman" pitchFamily="18" charset="0"/>
              </a:rPr>
              <a:t> Trends (</a:t>
            </a:r>
            <a:r>
              <a:rPr lang="en-US" sz="900" b="1" dirty="0" smtClean="0">
                <a:latin typeface="Times New Roman" pitchFamily="18" charset="0"/>
                <a:cs typeface="Times New Roman" pitchFamily="18" charset="0"/>
              </a:rPr>
              <a:t>NEIAIS</a:t>
            </a:r>
            <a:r>
              <a:rPr lang="en-US" sz="900" b="1" dirty="0" smtClean="0">
                <a:latin typeface="Times New Roman" pitchFamily="18" charset="0"/>
                <a:cs typeface="Times New Roman" pitchFamily="18" charset="0"/>
              </a:rPr>
              <a:t>-2025)</a:t>
            </a:r>
            <a:endParaRPr lang="en-US" sz="900" b="1" dirty="0" smtClean="0">
              <a:latin typeface="Times New Roman" pitchFamily="18" charset="0"/>
              <a:cs typeface="Times New Roman" pitchFamily="18" charset="0"/>
            </a:endParaRPr>
          </a:p>
          <a:p>
            <a:pPr algn="ctr">
              <a:lnSpc>
                <a:spcPct val="150000"/>
              </a:lnSpc>
            </a:pPr>
            <a:r>
              <a:rPr lang="en-US" sz="900" b="1" dirty="0">
                <a:latin typeface="Times New Roman" pitchFamily="18" charset="0"/>
                <a:cs typeface="Times New Roman" pitchFamily="18" charset="0"/>
              </a:rPr>
              <a:t>Organized </a:t>
            </a:r>
            <a:r>
              <a:rPr lang="en-US" sz="900" b="1" dirty="0" smtClean="0">
                <a:latin typeface="Times New Roman" pitchFamily="18" charset="0"/>
                <a:cs typeface="Times New Roman" pitchFamily="18" charset="0"/>
              </a:rPr>
              <a:t>by: </a:t>
            </a:r>
            <a:r>
              <a:rPr lang="en-US" sz="900" b="1" dirty="0" smtClean="0">
                <a:latin typeface="Times New Roman" pitchFamily="18" charset="0"/>
                <a:cs typeface="Times New Roman" pitchFamily="18" charset="0"/>
              </a:rPr>
              <a:t>Department of Computer Science, Manipur University, Imphal 795003</a:t>
            </a:r>
            <a:endParaRPr lang="en-US" sz="700" b="1" dirty="0" smtClean="0">
              <a:latin typeface="Times New Roman" pitchFamily="18" charset="0"/>
              <a:cs typeface="Times New Roman" pitchFamily="18" charset="0"/>
            </a:endParaRPr>
          </a:p>
        </p:txBody>
      </p:sp>
      <p:pic>
        <p:nvPicPr>
          <p:cNvPr id="3" name="Picture 2" descr="C:\Users\Robindro\Downloads\Manipur_University_Logo.png"/>
          <p:cNvPicPr>
            <a:picLocks noChangeAspect="1" noChangeArrowheads="1"/>
          </p:cNvPicPr>
          <p:nvPr/>
        </p:nvPicPr>
        <p:blipFill>
          <a:blip r:embed="rId3" cstate="print"/>
          <a:srcRect/>
          <a:stretch>
            <a:fillRect/>
          </a:stretch>
        </p:blipFill>
        <p:spPr bwMode="auto">
          <a:xfrm>
            <a:off x="71406" y="71414"/>
            <a:ext cx="741840" cy="792000"/>
          </a:xfrm>
          <a:prstGeom prst="rect">
            <a:avLst/>
          </a:prstGeom>
          <a:noFill/>
        </p:spPr>
      </p:pic>
      <p:pic>
        <p:nvPicPr>
          <p:cNvPr id="4" name="Picture 4" descr="North Eastern Council SecretariatNE Council Logo"/>
          <p:cNvPicPr>
            <a:picLocks noChangeAspect="1" noChangeArrowheads="1"/>
          </p:cNvPicPr>
          <p:nvPr/>
        </p:nvPicPr>
        <p:blipFill>
          <a:blip r:embed="rId4"/>
          <a:srcRect/>
          <a:stretch>
            <a:fillRect/>
          </a:stretch>
        </p:blipFill>
        <p:spPr bwMode="auto">
          <a:xfrm>
            <a:off x="8259556" y="115632"/>
            <a:ext cx="741600" cy="741600"/>
          </a:xfrm>
          <a:prstGeom prst="rect">
            <a:avLst/>
          </a:prstGeom>
          <a:noFill/>
        </p:spPr>
      </p:pic>
      <p:pic>
        <p:nvPicPr>
          <p:cNvPr id="5" name="Picture 5"/>
          <p:cNvPicPr>
            <a:picLocks noChangeAspect="1" noChangeArrowheads="1"/>
          </p:cNvPicPr>
          <p:nvPr/>
        </p:nvPicPr>
        <p:blipFill>
          <a:blip r:embed="rId5"/>
          <a:srcRect/>
          <a:stretch>
            <a:fillRect/>
          </a:stretch>
        </p:blipFill>
        <p:spPr bwMode="auto">
          <a:xfrm>
            <a:off x="-32" y="6343674"/>
            <a:ext cx="1785950" cy="514350"/>
          </a:xfrm>
          <a:prstGeom prst="rect">
            <a:avLst/>
          </a:prstGeom>
          <a:noFill/>
          <a:ln w="9525">
            <a:noFill/>
            <a:miter lim="800000"/>
            <a:headEnd/>
            <a:tailEnd/>
          </a:ln>
          <a:effectLst/>
        </p:spPr>
      </p:pic>
      <p:sp>
        <p:nvSpPr>
          <p:cNvPr id="9" name="TextBox 8"/>
          <p:cNvSpPr txBox="1"/>
          <p:nvPr/>
        </p:nvSpPr>
        <p:spPr>
          <a:xfrm>
            <a:off x="1143000" y="990600"/>
            <a:ext cx="6858000" cy="4339650"/>
          </a:xfrm>
          <a:prstGeom prst="rect">
            <a:avLst/>
          </a:prstGeom>
          <a:noFill/>
        </p:spPr>
        <p:txBody>
          <a:bodyPr wrap="square" rtlCol="0">
            <a:spAutoFit/>
          </a:bodyPr>
          <a:lstStyle/>
          <a:p>
            <a:pPr algn="ctr"/>
            <a:r>
              <a:rPr lang="en-US" sz="13800" b="1" dirty="0" smtClean="0">
                <a:latin typeface="Times New Roman" pitchFamily="18" charset="0"/>
                <a:cs typeface="Times New Roman" pitchFamily="18" charset="0"/>
              </a:rPr>
              <a:t>THANK YOU</a:t>
            </a:r>
            <a:endParaRPr lang="en-US" sz="138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57991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04800"/>
            <a:ext cx="8001000" cy="4893647"/>
          </a:xfrm>
          <a:prstGeom prst="rect">
            <a:avLst/>
          </a:prstGeom>
          <a:noFill/>
        </p:spPr>
        <p:txBody>
          <a:bodyPr wrap="square" rtlCol="0">
            <a:spAutoFit/>
          </a:bodyPr>
          <a:lstStyle/>
          <a:p>
            <a:pPr algn="just">
              <a:lnSpc>
                <a:spcPct val="150000"/>
              </a:lnSpc>
            </a:pPr>
            <a:r>
              <a:rPr lang="en-US" sz="1600" b="1" dirty="0" smtClean="0">
                <a:latin typeface="Times New Roman" pitchFamily="18" charset="0"/>
                <a:cs typeface="Times New Roman" pitchFamily="18" charset="0"/>
              </a:rPr>
              <a:t>DELETE THIS SLIDE BEFORE SUBMITTING THE PPT</a:t>
            </a:r>
          </a:p>
          <a:p>
            <a:pPr marL="342900" indent="-342900" algn="just">
              <a:lnSpc>
                <a:spcPct val="150000"/>
              </a:lnSpc>
              <a:buFont typeface="Arial" pitchFamily="34" charset="0"/>
              <a:buChar char="•"/>
            </a:pPr>
            <a:r>
              <a:rPr lang="en-US" sz="1600" b="1" dirty="0" smtClean="0">
                <a:latin typeface="Times New Roman" pitchFamily="18" charset="0"/>
                <a:cs typeface="Times New Roman" pitchFamily="18" charset="0"/>
              </a:rPr>
              <a:t>The total number of slide should not exceed 13.</a:t>
            </a:r>
          </a:p>
          <a:p>
            <a:pPr marL="342900" indent="-342900" algn="just">
              <a:lnSpc>
                <a:spcPct val="150000"/>
              </a:lnSpc>
              <a:buFont typeface="Arial" pitchFamily="34" charset="0"/>
              <a:buChar char="•"/>
            </a:pPr>
            <a:r>
              <a:rPr lang="en-US" sz="1600" b="1" dirty="0" smtClean="0">
                <a:latin typeface="Times New Roman" pitchFamily="18" charset="0"/>
                <a:cs typeface="Times New Roman" pitchFamily="18" charset="0"/>
              </a:rPr>
              <a:t>Don’t change the format of the template. Theme, font style, font size should not be altered.</a:t>
            </a:r>
          </a:p>
          <a:p>
            <a:pPr marL="342900" indent="-342900" algn="just">
              <a:lnSpc>
                <a:spcPct val="150000"/>
              </a:lnSpc>
              <a:buFont typeface="Arial" pitchFamily="34" charset="0"/>
              <a:buChar char="•"/>
            </a:pPr>
            <a:r>
              <a:rPr lang="en-US" sz="1600" b="1" dirty="0" smtClean="0">
                <a:latin typeface="Times New Roman" pitchFamily="18" charset="0"/>
                <a:cs typeface="Times New Roman" pitchFamily="18" charset="0"/>
              </a:rPr>
              <a:t>Attachments e.g., logos, conference name should not be deleted. However, slide headings or contents (From introduction to validation) may be modified according to your requirements.</a:t>
            </a:r>
          </a:p>
          <a:p>
            <a:pPr marL="342900" indent="-342900" algn="just">
              <a:lnSpc>
                <a:spcPct val="150000"/>
              </a:lnSpc>
              <a:buFont typeface="Arial" pitchFamily="34" charset="0"/>
              <a:buChar char="•"/>
            </a:pPr>
            <a:r>
              <a:rPr lang="en-US" sz="1600" b="1" dirty="0" smtClean="0">
                <a:latin typeface="Times New Roman" pitchFamily="18" charset="0"/>
                <a:cs typeface="Times New Roman" pitchFamily="18" charset="0"/>
              </a:rPr>
              <a:t>The first four slides (Title, contents, objectives</a:t>
            </a:r>
            <a:r>
              <a:rPr lang="en-US" sz="1600" b="1" dirty="0">
                <a:latin typeface="Times New Roman" pitchFamily="18" charset="0"/>
                <a:cs typeface="Times New Roman" pitchFamily="18" charset="0"/>
              </a:rPr>
              <a:t>, </a:t>
            </a:r>
            <a:r>
              <a:rPr lang="en-US" sz="1600" b="1" dirty="0" smtClean="0">
                <a:latin typeface="Times New Roman" pitchFamily="18" charset="0"/>
                <a:cs typeface="Times New Roman" pitchFamily="18" charset="0"/>
              </a:rPr>
              <a:t>research gaps and novelty) and the last three slides (conclusions, references, thank you) should be kept mandatorily. You may modify the mid-slides (from introduction to validation) according to your requirements.</a:t>
            </a:r>
          </a:p>
          <a:p>
            <a:pPr marL="342900" indent="-342900" algn="just">
              <a:lnSpc>
                <a:spcPct val="150000"/>
              </a:lnSpc>
              <a:buFont typeface="Arial" pitchFamily="34" charset="0"/>
              <a:buChar char="•"/>
            </a:pPr>
            <a:r>
              <a:rPr lang="en-US" sz="1600" b="1" dirty="0" smtClean="0">
                <a:latin typeface="Times New Roman" pitchFamily="18" charset="0"/>
                <a:cs typeface="Times New Roman" pitchFamily="18" charset="0"/>
              </a:rPr>
              <a:t>You may use TIMES NEW ROMAN, FONT SIZE 16, LINE SPACING 1.5  for preparing the body of the presentation</a:t>
            </a:r>
            <a:r>
              <a:rPr lang="en-US" sz="1600" b="1" dirty="0" smtClean="0">
                <a:latin typeface="Times New Roman" pitchFamily="18" charset="0"/>
                <a:cs typeface="Times New Roman" pitchFamily="18" charset="0"/>
              </a:rPr>
              <a:t>.</a:t>
            </a:r>
            <a:endParaRPr lang="en-US" sz="16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3002769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852</Words>
  <Application>Microsoft Office PowerPoint</Application>
  <PresentationFormat>On-screen Show (4:3)</PresentationFormat>
  <Paragraphs>57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Robindro</cp:lastModifiedBy>
  <cp:revision>28</cp:revision>
  <dcterms:created xsi:type="dcterms:W3CDTF">2006-08-16T00:00:00Z</dcterms:created>
  <dcterms:modified xsi:type="dcterms:W3CDTF">2025-01-22T15:20:01Z</dcterms:modified>
</cp:coreProperties>
</file>